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7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D7447F-33EB-4DBD-BFE1-5D6E3CC379E6}" v="5" dt="2024-03-13T17:19:49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949" autoAdjust="0"/>
  </p:normalViewPr>
  <p:slideViewPr>
    <p:cSldViewPr snapToGrid="0">
      <p:cViewPr varScale="1">
        <p:scale>
          <a:sx n="82" d="100"/>
          <a:sy n="82" d="100"/>
        </p:scale>
        <p:origin x="1190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54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#103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March 18 - 22,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2/Docs/RP-233796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it-IT" sz="6000" dirty="0" err="1"/>
              <a:t>Need</a:t>
            </a:r>
            <a:r>
              <a:rPr lang="it-IT" sz="6000" dirty="0"/>
              <a:t> for a </a:t>
            </a:r>
            <a:r>
              <a:rPr lang="it-IT" sz="6000" dirty="0" err="1"/>
              <a:t>consistent</a:t>
            </a:r>
            <a:r>
              <a:rPr lang="it-IT" sz="6000" dirty="0"/>
              <a:t> e2e AI/ML framework</a:t>
            </a:r>
            <a:br>
              <a:rPr lang="it-IT" sz="6000" dirty="0"/>
            </a:br>
            <a:r>
              <a:rPr lang="it-IT" sz="2800" dirty="0"/>
              <a:t>(</a:t>
            </a:r>
            <a:r>
              <a:rPr lang="it-IT" sz="2800" dirty="0" err="1"/>
              <a:t>ref</a:t>
            </a:r>
            <a:r>
              <a:rPr lang="it-IT" sz="2800" dirty="0"/>
              <a:t>. </a:t>
            </a:r>
            <a:r>
              <a:rPr lang="it-IT" sz="2800" dirty="0">
                <a:hlinkClick r:id="rId2"/>
              </a:rPr>
              <a:t>RP-233796</a:t>
            </a:r>
            <a:r>
              <a:rPr lang="it-IT" sz="2800" dirty="0"/>
              <a:t>)</a:t>
            </a:r>
            <a:endParaRPr lang="en-GB" altLang="en-US" sz="2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811455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Deutsche Telekom, AT&amp;T, BT, China Mobile, KT Corp., MTN Group, Orange, Spark NZ, Telecom Italia, </a:t>
            </a:r>
            <a:br>
              <a:rPr lang="en-GB" altLang="en-US" dirty="0"/>
            </a:br>
            <a:r>
              <a:rPr lang="en-GB" altLang="en-US" dirty="0"/>
              <a:t>T-Mobile US, Verizon, Vodafone,…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SP-240292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Observations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What has been done/agreed</a:t>
            </a:r>
          </a:p>
          <a:p>
            <a:pPr lvl="1">
              <a:buClr>
                <a:schemeClr val="tx2"/>
              </a:buClr>
            </a:pPr>
            <a:r>
              <a:rPr lang="en-US" sz="2400" dirty="0">
                <a:latin typeface="+mn-lt"/>
              </a:rPr>
              <a:t>SA WGs 1 - 5, CT WGs 3 – 4, and RAN WGs 1 - 3 have already performed SIs and/or WIs on the AI/ML topic</a:t>
            </a:r>
            <a:r>
              <a:rPr lang="en-US" dirty="0"/>
              <a:t>.</a:t>
            </a:r>
            <a:endParaRPr lang="en-US" sz="2400" dirty="0">
              <a:solidFill>
                <a:srgbClr val="FF0000"/>
              </a:solidFill>
              <a:latin typeface="+mn-lt"/>
            </a:endParaRPr>
          </a:p>
          <a:p>
            <a:pPr lvl="1">
              <a:buClr>
                <a:schemeClr val="tx2"/>
              </a:buClr>
            </a:pPr>
            <a:r>
              <a:rPr lang="en-US" sz="2400" dirty="0">
                <a:latin typeface="+mn-lt"/>
              </a:rPr>
              <a:t>They addressed use cases from their own perspective (e.g. NWDAF usage in the CN, MDAS in OAM, AI/ML for NG-RAN and for air interface in the RAN domain), but a consolidated E2E framework, especially from a </a:t>
            </a:r>
            <a:br>
              <a:rPr lang="en-US" sz="2400" dirty="0">
                <a:latin typeface="+mn-lt"/>
              </a:rPr>
            </a:br>
            <a:r>
              <a:rPr lang="en-US" sz="2400" dirty="0" err="1">
                <a:latin typeface="+mn-lt"/>
              </a:rPr>
              <a:t>LifeCycle</a:t>
            </a:r>
            <a:r>
              <a:rPr lang="en-US" sz="2400" dirty="0">
                <a:latin typeface="+mn-lt"/>
              </a:rPr>
              <a:t> </a:t>
            </a:r>
            <a:r>
              <a:rPr lang="en-US" dirty="0"/>
              <a:t>M</a:t>
            </a:r>
            <a:r>
              <a:rPr lang="en-US" sz="2400" dirty="0">
                <a:latin typeface="+mn-lt"/>
              </a:rPr>
              <a:t>anagement (LCM) perspective for AI/ML models, is still missing</a:t>
            </a:r>
            <a:r>
              <a:rPr lang="en-US" dirty="0"/>
              <a:t>: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TS 28.105 (SA5) may act as a basis for further discussions.</a:t>
            </a:r>
            <a:endParaRPr lang="en-US" sz="2400" dirty="0">
              <a:latin typeface="+mn-lt"/>
            </a:endParaRPr>
          </a:p>
          <a:p>
            <a:pPr lvl="1">
              <a:buClr>
                <a:schemeClr val="tx2"/>
              </a:buClr>
            </a:pPr>
            <a:r>
              <a:rPr lang="en-US" sz="2400" dirty="0">
                <a:latin typeface="+mn-lt"/>
              </a:rPr>
              <a:t>AI/ML models are certainly implementation specific and therefore out of scope of 3GPP, but MNOs see the need to have a common LCM framework at least for those models that have impact on the network and E2E performance. </a:t>
            </a:r>
            <a:endParaRPr 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tx2"/>
              </a:buClr>
            </a:pPr>
            <a:r>
              <a:rPr lang="en-US" sz="4000" dirty="0">
                <a:solidFill>
                  <a:prstClr val="black"/>
                </a:solidFill>
              </a:rPr>
              <a:t>Requirements on LCM for AI/ML models </a:t>
            </a:r>
            <a:br>
              <a:rPr lang="en-US" sz="4000" dirty="0">
                <a:solidFill>
                  <a:prstClr val="black"/>
                </a:solidFill>
              </a:rPr>
            </a:br>
            <a:r>
              <a:rPr lang="en-US" sz="4000" dirty="0">
                <a:solidFill>
                  <a:prstClr val="black"/>
                </a:solidFill>
              </a:rPr>
              <a:t>in the 5GS from an MNO’s perspective</a:t>
            </a:r>
            <a:endParaRPr lang="en-US" sz="4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300"/>
              </a:spcAft>
              <a:defRPr/>
            </a:pPr>
            <a:r>
              <a:rPr lang="en-US" sz="1800" dirty="0"/>
              <a:t>The LCM should be supported by a full E2E AI/ML architectural framework.</a:t>
            </a:r>
          </a:p>
          <a:p>
            <a:pPr lvl="1">
              <a:spcAft>
                <a:spcPts val="300"/>
              </a:spcAft>
              <a:buClrTx/>
              <a:defRPr/>
            </a:pPr>
            <a:r>
              <a:rPr lang="en-US" sz="1800" dirty="0">
                <a:solidFill>
                  <a:prstClr val="black"/>
                </a:solidFill>
              </a:rPr>
              <a:t>The framework should in addition also address the data layer(s) where data for online/offline training and inference functions are stored/collected.</a:t>
            </a:r>
          </a:p>
          <a:p>
            <a:pPr>
              <a:spcAft>
                <a:spcPts val="300"/>
              </a:spcAft>
              <a:defRPr/>
            </a:pPr>
            <a:r>
              <a:rPr lang="en-US" sz="1800" dirty="0"/>
              <a:t>The LCM should be consistent across the different NW domains (RAN, CN, OAM) and should cover also the UE part if AI/ML models to be applied have direct interrelation with the NW side (e.g., two-sided models or training of UE-sided models in a NW-sided domain). </a:t>
            </a:r>
          </a:p>
          <a:p>
            <a:pPr lvl="1">
              <a:spcAft>
                <a:spcPts val="300"/>
              </a:spcAft>
              <a:buClrTx/>
              <a:defRPr/>
            </a:pPr>
            <a:r>
              <a:rPr lang="en-US" sz="1800" dirty="0">
                <a:solidFill>
                  <a:prstClr val="black"/>
                </a:solidFill>
              </a:rPr>
              <a:t>Consistency of terminology (e.g., definitions), processes, responsibilities, …</a:t>
            </a:r>
          </a:p>
          <a:p>
            <a:pPr lvl="1">
              <a:spcAft>
                <a:spcPts val="300"/>
              </a:spcAft>
              <a:buClrTx/>
              <a:defRPr/>
            </a:pPr>
            <a:r>
              <a:rPr lang="en-US" sz="1800" dirty="0">
                <a:solidFill>
                  <a:prstClr val="black"/>
                </a:solidFill>
              </a:rPr>
              <a:t>Consistency how models are trained, validated, and tested; how deployment of models to inference machines (as part of logical NW nodes or functions) is handled; how models are updated, replaced and/or finally released; how model inference output is ensured not to negatively impact the NW and E2E performance, … (note: use case specific adaptations could be considered)</a:t>
            </a:r>
          </a:p>
          <a:p>
            <a:pPr>
              <a:spcAft>
                <a:spcPts val="300"/>
              </a:spcAft>
              <a:defRPr/>
            </a:pPr>
            <a:r>
              <a:rPr lang="en-US" sz="1800" dirty="0"/>
              <a:t>Usage of AI/ML models within the 5GS and data generated (to be used for training and inference purposes) should be under control of the NW, i.e., MNO; at least the NW should have the knowledge about which models are applied (e.g., via model ID) and should be in a position to manage them in case of negative impact on performance</a:t>
            </a:r>
            <a:r>
              <a:rPr lang="en-US" sz="2000" dirty="0">
                <a:solidFill>
                  <a:prstClr val="black"/>
                </a:solidFill>
                <a:latin typeface="TeleNeo Office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634246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Urgent proposal for way forward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sz="2800" dirty="0"/>
              <a:t>As TSG SA is responsible for the E2E architecture, </a:t>
            </a:r>
            <a:br>
              <a:rPr lang="en-US" sz="2800" dirty="0"/>
            </a:br>
            <a:r>
              <a:rPr lang="en-US" sz="2800" dirty="0"/>
              <a:t>the common E2E LCM framework should be defined or described by related SA WGs (e.g., SA2 in collaboration with SA5) </a:t>
            </a:r>
            <a:br>
              <a:rPr lang="en-US" sz="2800" dirty="0"/>
            </a:br>
            <a:r>
              <a:rPr lang="en-US" sz="2800" dirty="0"/>
              <a:t>taking into account the status of existing and ongoing work in other SA, CT, and RAN WGs </a:t>
            </a:r>
            <a:br>
              <a:rPr lang="en-US" sz="2800" dirty="0"/>
            </a:br>
            <a:r>
              <a:rPr lang="en-US" sz="2800" dirty="0">
                <a:solidFill>
                  <a:srgbClr val="A4A4A4"/>
                </a:solidFill>
              </a:rPr>
              <a:t>(continuous LS exchange would be appreciated).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280d8efa-eff2-4910-88d2-79ca146720c4"/>
    <ds:schemaRef ds:uri="679a257e-872f-4c98-9e8a-0a9c104f72cd"/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556</Words>
  <Application>Microsoft Office PowerPoint</Application>
  <PresentationFormat>Breitbild</PresentationFormat>
  <Paragraphs>17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TeleNeo Office</vt:lpstr>
      <vt:lpstr>Times New Roman</vt:lpstr>
      <vt:lpstr>Office Theme</vt:lpstr>
      <vt:lpstr>Need for a consistent e2e AI/ML framework (ref. RP-233796)</vt:lpstr>
      <vt:lpstr>Observations</vt:lpstr>
      <vt:lpstr>Requirements on LCM for AI/ML models  in the 5GS from an MNO’s perspective</vt:lpstr>
      <vt:lpstr>Urgent proposal for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Achter, Johannes</cp:lastModifiedBy>
  <cp:revision>597</cp:revision>
  <dcterms:created xsi:type="dcterms:W3CDTF">2010-02-05T13:52:04Z</dcterms:created>
  <dcterms:modified xsi:type="dcterms:W3CDTF">2024-03-13T18:47:07Z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2024-02-27T10:16:34Z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c84cc550-2a66-4ba9-ab3b-eb8de5740712</vt:lpwstr>
  </property>
  <property fmtid="{D5CDD505-2E9C-101B-9397-08002B2CF9AE}" pid="9" name="MSIP_Label_55339bf0-f345-473a-9ec8-6ca7c8197055_ContentBits">
    <vt:lpwstr>0</vt:lpwstr>
  </property>
</Properties>
</file>